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41" r:id="rId2"/>
    <p:sldId id="364" r:id="rId3"/>
    <p:sldId id="346" r:id="rId4"/>
    <p:sldId id="354" r:id="rId5"/>
    <p:sldId id="355" r:id="rId6"/>
    <p:sldId id="351" r:id="rId7"/>
    <p:sldId id="353" r:id="rId8"/>
    <p:sldId id="352" r:id="rId9"/>
    <p:sldId id="356" r:id="rId10"/>
    <p:sldId id="357" r:id="rId11"/>
    <p:sldId id="358" r:id="rId12"/>
    <p:sldId id="347" r:id="rId13"/>
    <p:sldId id="363" r:id="rId14"/>
    <p:sldId id="349" r:id="rId15"/>
    <p:sldId id="350" r:id="rId16"/>
    <p:sldId id="359" r:id="rId17"/>
    <p:sldId id="360" r:id="rId18"/>
    <p:sldId id="361" r:id="rId19"/>
    <p:sldId id="362" r:id="rId20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D65B39"/>
    <a:srgbClr val="FFC021"/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FFB83-033F-41D0-B2AD-E253AC5DF515}" type="datetimeFigureOut">
              <a:rPr lang="ru-KZ" smtClean="0"/>
              <a:t>10/04/2024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D9FB1-FB84-4ABD-8D4F-40648BE095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1451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2380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344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825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88707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8721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046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3441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6692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065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70638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5530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357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478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661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798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7241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40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22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УВАЖАЕМЫЕ ПАРТНЕРЫ. РАДА ВИДЕТЬ ВАС НА НАШЕЙ ПЕРВОЙ ДИЛЕРСКОЙ КОНФЕРЕНЦИИ.</a:t>
            </a:r>
          </a:p>
          <a:p>
            <a:r>
              <a:rPr lang="ru-RU" dirty="0"/>
              <a:t>СЕГОДНЯ Я РАССКАЖУ О ТОМ, ЧТО МЫ СДЕЛАЛИ, ЧТО ДЕЛАЕМ И ЧТО ПЛАНИРУЕМ СДЕЛАТЬ ДО КОНЦА ЭТОГО ГОДА!</a:t>
            </a:r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B414A-FA49-4E06-A720-AE00CA479E99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3388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81EA64-0880-47F3-89E3-CC69947A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EFF9-EB3B-4F89-B34F-32ACB744CBAE}" type="datetimeFigureOut">
              <a:rPr lang="ko-KR" altLang="en-US" smtClean="0"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D1AF7B-FD45-4ABF-AC57-6F4CFCAA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816146-8753-4AB1-BB8D-38323E18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C302D-BB93-4734-98FE-659BDB545A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300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81EA64-0880-47F3-89E3-CC69947A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EFF9-EB3B-4F89-B34F-32ACB744CBAE}" type="datetimeFigureOut">
              <a:rPr lang="ko-KR" altLang="en-US" smtClean="0"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D1AF7B-FD45-4ABF-AC57-6F4CFCAA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816146-8753-4AB1-BB8D-38323E18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C302D-BB93-4734-98FE-659BDB545A2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3" name="그림 개체 틀 32">
            <a:extLst>
              <a:ext uri="{FF2B5EF4-FFF2-40B4-BE49-F238E27FC236}">
                <a16:creationId xmlns:a16="http://schemas.microsoft.com/office/drawing/2014/main" id="{2F57F4B1-6E10-4588-93CC-1FDCAF9465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6630" y="965210"/>
            <a:ext cx="5965371" cy="5892790"/>
          </a:xfrm>
          <a:custGeom>
            <a:avLst/>
            <a:gdLst>
              <a:gd name="connsiteX0" fmla="*/ 2825324 w 5965371"/>
              <a:gd name="connsiteY0" fmla="*/ 0 h 5892790"/>
              <a:gd name="connsiteX1" fmla="*/ 2825219 w 5965371"/>
              <a:gd name="connsiteY1" fmla="*/ 333 h 5892790"/>
              <a:gd name="connsiteX2" fmla="*/ 2825375 w 5965371"/>
              <a:gd name="connsiteY2" fmla="*/ 3 h 5892790"/>
              <a:gd name="connsiteX3" fmla="*/ 5965371 w 5965371"/>
              <a:gd name="connsiteY3" fmla="*/ 920592 h 5892790"/>
              <a:gd name="connsiteX4" fmla="*/ 5965371 w 5965371"/>
              <a:gd name="connsiteY4" fmla="*/ 5892790 h 5892790"/>
              <a:gd name="connsiteX5" fmla="*/ 1267230 w 5965371"/>
              <a:gd name="connsiteY5" fmla="*/ 5892790 h 5892790"/>
              <a:gd name="connsiteX6" fmla="*/ 0 w 5965371"/>
              <a:gd name="connsiteY6" fmla="*/ 2864566 h 5892790"/>
              <a:gd name="connsiteX7" fmla="*/ 0 w 5965371"/>
              <a:gd name="connsiteY7" fmla="*/ 2864564 h 5892790"/>
              <a:gd name="connsiteX8" fmla="*/ 2 w 5965371"/>
              <a:gd name="connsiteY8" fmla="*/ 2864564 h 5892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65371" h="5892790">
                <a:moveTo>
                  <a:pt x="2825324" y="0"/>
                </a:moveTo>
                <a:lnTo>
                  <a:pt x="2825219" y="333"/>
                </a:lnTo>
                <a:lnTo>
                  <a:pt x="2825375" y="3"/>
                </a:lnTo>
                <a:lnTo>
                  <a:pt x="5965371" y="920592"/>
                </a:lnTo>
                <a:lnTo>
                  <a:pt x="5965371" y="5892790"/>
                </a:lnTo>
                <a:lnTo>
                  <a:pt x="1267230" y="5892790"/>
                </a:lnTo>
                <a:lnTo>
                  <a:pt x="0" y="2864566"/>
                </a:lnTo>
                <a:lnTo>
                  <a:pt x="0" y="2864564"/>
                </a:lnTo>
                <a:lnTo>
                  <a:pt x="2" y="28645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681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81EA64-0880-47F3-89E3-CC69947A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EFF9-EB3B-4F89-B34F-32ACB744CBAE}" type="datetimeFigureOut">
              <a:rPr lang="ko-KR" altLang="en-US" smtClean="0"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D1AF7B-FD45-4ABF-AC57-6F4CFCAA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816146-8753-4AB1-BB8D-38323E18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C302D-BB93-4734-98FE-659BDB545A2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33DB312-C7BF-454E-99AF-38EF35A183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59672" y="1222375"/>
            <a:ext cx="2060575" cy="4413249"/>
          </a:xfrm>
          <a:prstGeom prst="roundRect">
            <a:avLst>
              <a:gd name="adj" fmla="val 9328"/>
            </a:avLst>
          </a:prstGeo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8498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81EA64-0880-47F3-89E3-CC69947A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7EFF9-EB3B-4F89-B34F-32ACB744CBAE}" type="datetimeFigureOut">
              <a:rPr lang="ko-KR" altLang="en-US" smtClean="0"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D1AF7B-FD45-4ABF-AC57-6F4CFCAA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816146-8753-4AB1-BB8D-38323E18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C302D-BB93-4734-98FE-659BDB545A2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1AA17F25-1EFE-458F-BE02-9001CF494D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5012" y="1"/>
            <a:ext cx="3720177" cy="2919405"/>
          </a:xfrm>
          <a:custGeom>
            <a:avLst/>
            <a:gdLst>
              <a:gd name="connsiteX0" fmla="*/ 535811 w 3720177"/>
              <a:gd name="connsiteY0" fmla="*/ 0 h 2919405"/>
              <a:gd name="connsiteX1" fmla="*/ 3295600 w 3720177"/>
              <a:gd name="connsiteY1" fmla="*/ 0 h 2919405"/>
              <a:gd name="connsiteX2" fmla="*/ 3720177 w 3720177"/>
              <a:gd name="connsiteY2" fmla="*/ 1602269 h 2919405"/>
              <a:gd name="connsiteX3" fmla="*/ 2353006 w 3720177"/>
              <a:gd name="connsiteY3" fmla="*/ 2919405 h 2919405"/>
              <a:gd name="connsiteX4" fmla="*/ 512991 w 3720177"/>
              <a:gd name="connsiteY4" fmla="*/ 2452126 h 2919405"/>
              <a:gd name="connsiteX5" fmla="*/ 0 w 3720177"/>
              <a:gd name="connsiteY5" fmla="*/ 516201 h 2919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20177" h="2919405">
                <a:moveTo>
                  <a:pt x="535811" y="0"/>
                </a:moveTo>
                <a:lnTo>
                  <a:pt x="3295600" y="0"/>
                </a:lnTo>
                <a:lnTo>
                  <a:pt x="3720177" y="1602269"/>
                </a:lnTo>
                <a:lnTo>
                  <a:pt x="2353006" y="2919405"/>
                </a:lnTo>
                <a:lnTo>
                  <a:pt x="512991" y="2452126"/>
                </a:lnTo>
                <a:lnTo>
                  <a:pt x="0" y="5162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0638323A-4DB5-41BE-BBD2-0278DEC7C1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57428" y="1835933"/>
            <a:ext cx="2934573" cy="3579836"/>
          </a:xfrm>
          <a:custGeom>
            <a:avLst/>
            <a:gdLst>
              <a:gd name="connsiteX0" fmla="*/ 1786194 w 2934573"/>
              <a:gd name="connsiteY0" fmla="*/ 0 h 3579836"/>
              <a:gd name="connsiteX1" fmla="*/ 2934573 w 2934573"/>
              <a:gd name="connsiteY1" fmla="*/ 780343 h 3579836"/>
              <a:gd name="connsiteX2" fmla="*/ 2934573 w 2934573"/>
              <a:gd name="connsiteY2" fmla="*/ 2926599 h 3579836"/>
              <a:gd name="connsiteX3" fmla="*/ 1466320 w 2934573"/>
              <a:gd name="connsiteY3" fmla="*/ 3579836 h 3579836"/>
              <a:gd name="connsiteX4" fmla="*/ 0 w 2934573"/>
              <a:gd name="connsiteY4" fmla="*/ 2583447 h 3579836"/>
              <a:gd name="connsiteX5" fmla="*/ 166450 w 2934573"/>
              <a:gd name="connsiteY5" fmla="*/ 720635 h 3579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4573" h="3579836">
                <a:moveTo>
                  <a:pt x="1786194" y="0"/>
                </a:moveTo>
                <a:lnTo>
                  <a:pt x="2934573" y="780343"/>
                </a:lnTo>
                <a:lnTo>
                  <a:pt x="2934573" y="2926599"/>
                </a:lnTo>
                <a:lnTo>
                  <a:pt x="1466320" y="3579836"/>
                </a:lnTo>
                <a:lnTo>
                  <a:pt x="0" y="2583447"/>
                </a:lnTo>
                <a:lnTo>
                  <a:pt x="166450" y="72063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37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EFBB4-0BFC-4846-A513-1C4791C36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001E6-BC3F-4DEE-B019-081A462EC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DBF18F-62D4-435F-8BCE-159DC2C12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FE0137-BB4B-4A5A-9D91-779FE35266FA}" type="datetimeFigureOut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Noto Sans"/>
                <a:ea typeface="맑은 고딕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10/04/2024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18A238-75BE-4D5A-ABDC-8C84F3CA4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D68091-A399-4E37-80DD-5C5EBD091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C2F44C-E243-48A5-BEDA-B97105AF6380}" type="slidenum">
              <a:rPr kumimoji="0" lang="ru-K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Noto Sans"/>
                <a:ea typeface="맑은 고딕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KZ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1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04782-98FA-4FE4-A5F2-8E24943C2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16BE43-A6BE-4CA4-9F8B-3D503A5A8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B2B641-F15C-43B0-B6AB-C4CA523DA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CFA6-7704-4D8D-86FF-ECF03EE0421F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23266B-FD5A-4640-9689-C91EDAF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399F78-88CD-443C-B042-C9656C9E1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8803-BA84-45EB-AABE-22B9720FC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9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72DA876-B3C5-438B-8C6F-7B19987C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F99C14-734C-4421-8952-AFBC72D3F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5C8EFC-819D-46F6-B106-AF2195351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7EFF9-EB3B-4F89-B34F-32ACB744CBAE}" type="datetimeFigureOut">
              <a:rPr lang="ko-KR" altLang="en-US" smtClean="0"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C57417-2998-4CE9-9F53-C846BBDDAE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020750-16E5-4BE2-903F-BF8615589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C302D-BB93-4734-98FE-659BDB545A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58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CES and Europe expansion — What's next for EV newcomer ZEEKR? - PingWest">
            <a:extLst>
              <a:ext uri="{FF2B5EF4-FFF2-40B4-BE49-F238E27FC236}">
                <a16:creationId xmlns:a16="http://schemas.microsoft.com/office/drawing/2014/main" id="{555818A4-F323-4643-A4D9-39C9383F0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A4D82A82-B2A7-4A3E-860F-2525AB6AB58F}"/>
              </a:ext>
            </a:extLst>
          </p:cNvPr>
          <p:cNvSpPr txBox="1"/>
          <p:nvPr/>
        </p:nvSpPr>
        <p:spPr>
          <a:xfrm>
            <a:off x="568282" y="2770707"/>
            <a:ext cx="7574964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ko-KR" sz="6000" b="1" dirty="0">
                <a:solidFill>
                  <a:schemeClr val="bg1"/>
                </a:solidFill>
                <a:latin typeface="Noto Sans"/>
                <a:ea typeface="맑은 고딕"/>
              </a:rPr>
              <a:t>ЗАЯВКА НА ДИЛЕРСТВО</a:t>
            </a:r>
            <a:r>
              <a:rPr lang="en-US" altLang="ko-KR" sz="6000" b="1" dirty="0">
                <a:solidFill>
                  <a:schemeClr val="bg1"/>
                </a:solidFill>
                <a:latin typeface="Noto Sans"/>
                <a:ea typeface="맑은 고딕"/>
              </a:rPr>
              <a:t> </a:t>
            </a:r>
            <a:r>
              <a:rPr lang="en-US" altLang="ko-KR" sz="6000" b="1" dirty="0">
                <a:solidFill>
                  <a:srgbClr val="ED7D31"/>
                </a:solidFill>
                <a:latin typeface="Noto Sans"/>
                <a:ea typeface="맑은 고딕"/>
              </a:rPr>
              <a:t>ZEEKR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05F9EC-35B4-482E-81ED-CF467F1F0703}"/>
              </a:ext>
            </a:extLst>
          </p:cNvPr>
          <p:cNvSpPr txBox="1"/>
          <p:nvPr/>
        </p:nvSpPr>
        <p:spPr>
          <a:xfrm>
            <a:off x="517481" y="4832569"/>
            <a:ext cx="91514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ДЕПАРТАМЕНТ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РАЗВИТИИ</a:t>
            </a:r>
            <a:r>
              <a:rPr lang="ru-RU" sz="2000" b="1" dirty="0">
                <a:solidFill>
                  <a:srgbClr val="ED7D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Я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ДИЛЕРСКОЙ СЕТИ</a:t>
            </a:r>
            <a:endParaRPr kumimoji="0" lang="ru-KZ" sz="20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16A75D4C-8791-47C1-B99A-8C1BC9982F0F}"/>
              </a:ext>
            </a:extLst>
          </p:cNvPr>
          <p:cNvCxnSpPr>
            <a:cxnSpLocks/>
          </p:cNvCxnSpPr>
          <p:nvPr/>
        </p:nvCxnSpPr>
        <p:spPr>
          <a:xfrm>
            <a:off x="517481" y="4731908"/>
            <a:ext cx="7390386" cy="0"/>
          </a:xfrm>
          <a:prstGeom prst="line">
            <a:avLst/>
          </a:prstGeom>
          <a:ln w="57150"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0" name="Picture 16" descr="ZEEKR IR - Investor Home">
            <a:extLst>
              <a:ext uri="{FF2B5EF4-FFF2-40B4-BE49-F238E27FC236}">
                <a16:creationId xmlns:a16="http://schemas.microsoft.com/office/drawing/2014/main" id="{D146126F-8E3F-430D-9815-3B404E8D8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81" y="5574016"/>
            <a:ext cx="2905760" cy="927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668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ГРАФИК РЕКОНСТРУКЦИИ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1CF4279D-74F6-4547-87B6-643C9792A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304979"/>
              </p:ext>
            </p:extLst>
          </p:nvPr>
        </p:nvGraphicFramePr>
        <p:xfrm>
          <a:off x="337034" y="580577"/>
          <a:ext cx="8592058" cy="2194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794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7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046">
                <a:tc gridSpan="2"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График строительства (реконструкция действующего здания)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Требуемые действия от кандидата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Дилера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Срок окончания</a:t>
                      </a:r>
                      <a:endParaRPr lang="ru-RU" sz="10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Согласование проекта и графика работ с 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ZEEKR 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Обновление Экстерьера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Обновление Интерьера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Наличие сервисного оборудования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Соответствие временного решения стандартам 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Технический запуск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503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Церемония открытия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969174"/>
                  </a:ext>
                </a:extLst>
              </a:tr>
            </a:tbl>
          </a:graphicData>
        </a:graphic>
      </p:graphicFrame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71C19F7E-F88D-4D70-B721-AE01B72B5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098270"/>
              </p:ext>
            </p:extLst>
          </p:nvPr>
        </p:nvGraphicFramePr>
        <p:xfrm>
          <a:off x="337034" y="3006639"/>
          <a:ext cx="8592058" cy="34137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83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8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659">
                <a:tc gridSpan="2"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График строительства (строительство нового здания)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Требуемые действия от кандидата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Дилера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Срок окончания</a:t>
                      </a:r>
                      <a:endParaRPr lang="ru-RU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774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Согласование проекта и графика работ с 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ZEEKR 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Подготовка территории к работам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Земляные работы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Возведение металлоконструкций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Крыша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Стены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Остекление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Установка сервисного оборудования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Внутренние работы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Благоустройство территории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9849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Технический запуск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Мес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/</a:t>
                      </a:r>
                      <a:r>
                        <a:rPr kumimoji="0" lang="ru-RU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год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4521">
                <a:tc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Церемония открытия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dirty="0" err="1"/>
                        <a:t>Мес</a:t>
                      </a:r>
                      <a:r>
                        <a:rPr lang="en-US" sz="1000" b="0" dirty="0"/>
                        <a:t>/</a:t>
                      </a:r>
                      <a:r>
                        <a:rPr lang="ru-RU" sz="1000" b="0" dirty="0"/>
                        <a:t>год</a:t>
                      </a:r>
                      <a:endParaRPr lang="ru-RU" sz="10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1" name="Picture 2" descr="Zeekr Logo, HD Png, Brand Overview">
            <a:extLst>
              <a:ext uri="{FF2B5EF4-FFF2-40B4-BE49-F238E27FC236}">
                <a16:creationId xmlns:a16="http://schemas.microsoft.com/office/drawing/2014/main" id="{83EE5A6D-4263-412D-B264-1935DA688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222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ОПЫТ КОМПАНИИ В АВТОБИЗНЕСЕ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817758A-A0FF-4BB0-9248-F6C2E9E8F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85857"/>
              </p:ext>
            </p:extLst>
          </p:nvPr>
        </p:nvGraphicFramePr>
        <p:xfrm>
          <a:off x="337034" y="773336"/>
          <a:ext cx="11283297" cy="159708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088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6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4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56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836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825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1364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Текущее состояние</a:t>
                      </a:r>
                      <a:endParaRPr lang="ru-RU" sz="10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Бренд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Официальный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          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Неофициальный 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Дата начала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деятельности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Адрес дилерского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центра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Постоянный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/ </a:t>
                      </a:r>
                      <a:endParaRPr lang="ru-RU" sz="10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Временный ДЦ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Окончание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строительства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временного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Размер выставочного зала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сервиса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Достижения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 количественные и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качественные 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Мес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Год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Город, улица,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строение .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Мес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Год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²/ 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²</a:t>
                      </a:r>
                    </a:p>
                    <a:p>
                      <a:pPr algn="ctr"/>
                      <a:endParaRPr lang="en-US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2DB1D4D5-0498-412B-B075-511FBB9CB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210260"/>
              </p:ext>
            </p:extLst>
          </p:nvPr>
        </p:nvGraphicFramePr>
        <p:xfrm>
          <a:off x="337034" y="3159164"/>
          <a:ext cx="11283302" cy="24561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088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07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1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3161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960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44016">
                <a:tc gridSpan="1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Продажи</a:t>
                      </a:r>
                      <a:endParaRPr lang="ru-RU" sz="10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Бренд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Новые автомобили 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ед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Сервис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(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норма час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Запчасти 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тыс. тг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Финансовые показатели (прошлый год)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sz="14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24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24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22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23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24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Оборотный капитал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Чистая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прибыль, </a:t>
                      </a:r>
                    </a:p>
                    <a:p>
                      <a:pPr algn="ctr"/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после налогов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280">
                <a:tc>
                  <a:txBody>
                    <a:bodyPr/>
                    <a:lstStyle/>
                    <a:p>
                      <a:pPr algn="ctr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280">
                <a:tc>
                  <a:txBody>
                    <a:bodyPr/>
                    <a:lstStyle/>
                    <a:p>
                      <a:pPr algn="ctr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ИТОГО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6" name="Picture 2" descr="Zeekr Logo, HD Png, Brand Overview">
            <a:extLst>
              <a:ext uri="{FF2B5EF4-FFF2-40B4-BE49-F238E27FC236}">
                <a16:creationId xmlns:a16="http://schemas.microsoft.com/office/drawing/2014/main" id="{F1D90B13-C0C8-476A-9FB2-67721FCFC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232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ПЛАН ПРОДАЖ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13" name="Picture 2" descr="Zeekr Logo, HD Png, Brand Overview">
            <a:extLst>
              <a:ext uri="{FF2B5EF4-FFF2-40B4-BE49-F238E27FC236}">
                <a16:creationId xmlns:a16="http://schemas.microsoft.com/office/drawing/2014/main" id="{5D74C6EE-F91A-4B43-A3B0-02C175DF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Таблица 3">
            <a:extLst>
              <a:ext uri="{FF2B5EF4-FFF2-40B4-BE49-F238E27FC236}">
                <a16:creationId xmlns:a16="http://schemas.microsoft.com/office/drawing/2014/main" id="{FCF0E3D4-8823-4097-A18B-9420ACBE6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343295"/>
              </p:ext>
            </p:extLst>
          </p:nvPr>
        </p:nvGraphicFramePr>
        <p:xfrm>
          <a:off x="337034" y="2756583"/>
          <a:ext cx="1113868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806">
                  <a:extLst>
                    <a:ext uri="{9D8B030D-6E8A-4147-A177-3AD203B41FA5}">
                      <a16:colId xmlns:a16="http://schemas.microsoft.com/office/drawing/2014/main" val="2675612211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1374869829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965120498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3484038714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35147188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3095446024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379773575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44452123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192771254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83284551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232889775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3124659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10536900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Порядковый месяц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094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Календарный месяц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87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Модель 1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307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Модель 2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96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Модель 3</a:t>
                      </a:r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152879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C58DD7B7-FEB0-4B2E-81B9-C869372CB1D9}"/>
              </a:ext>
            </a:extLst>
          </p:cNvPr>
          <p:cNvSpPr txBox="1"/>
          <p:nvPr/>
        </p:nvSpPr>
        <p:spPr>
          <a:xfrm>
            <a:off x="337035" y="2255171"/>
            <a:ext cx="11407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Укажите предполагаемый план по продажам автомобилей</a:t>
            </a:r>
            <a:r>
              <a:rPr lang="en-US" sz="1400" dirty="0"/>
              <a:t> </a:t>
            </a:r>
            <a:r>
              <a:rPr lang="en-US" sz="1400" dirty="0" err="1"/>
              <a:t>Zeekr</a:t>
            </a:r>
            <a:r>
              <a:rPr lang="ru-RU" sz="1400" dirty="0"/>
              <a:t> клиентам на следующие 12 месяцев </a:t>
            </a:r>
          </a:p>
          <a:p>
            <a:r>
              <a:rPr lang="ru-RU" sz="1400" dirty="0"/>
              <a:t>с момента подписания договоров</a:t>
            </a:r>
            <a:endParaRPr lang="ru-KZ" sz="1400" dirty="0"/>
          </a:p>
        </p:txBody>
      </p:sp>
    </p:spTree>
    <p:extLst>
      <p:ext uri="{BB962C8B-B14F-4D97-AF65-F5344CB8AC3E}">
        <p14:creationId xmlns:p14="http://schemas.microsoft.com/office/powerpoint/2010/main" val="3778540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ДЦ ПОД УПРАВЛЕНИЕМ КАНДИДАТА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Вид на фасад ДЦ и прилегающую территорию</a:t>
            </a:r>
            <a:endParaRPr lang="ru-KZ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Вид внутри ДЦ: Зона ресепшн</a:t>
            </a:r>
            <a:endParaRPr lang="ru-KZ" sz="1200" dirty="0"/>
          </a:p>
        </p:txBody>
      </p:sp>
      <p:pic>
        <p:nvPicPr>
          <p:cNvPr id="13" name="Picture 2" descr="Zeekr Logo, HD Png, Brand Overview">
            <a:extLst>
              <a:ext uri="{FF2B5EF4-FFF2-40B4-BE49-F238E27FC236}">
                <a16:creationId xmlns:a16="http://schemas.microsoft.com/office/drawing/2014/main" id="{5D74C6EE-F91A-4B43-A3B0-02C175DF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041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внутри ДЦ: Выставочные авто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внутри ДЦ: Отдел продаж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5E3D03-4AC9-4342-9C73-B68C59044574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ДЦ ПОД УПРАВЛЕНИЕМ КАНДИДАТА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1" name="Picture 2" descr="Zeekr Logo, HD Png, Brand Overview">
            <a:extLst>
              <a:ext uri="{FF2B5EF4-FFF2-40B4-BE49-F238E27FC236}">
                <a16:creationId xmlns:a16="http://schemas.microsoft.com/office/drawing/2014/main" id="{DF187509-B98E-475C-8FB8-E422C56A5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658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внутри ДЦ: Зона сервиса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внутри ДЦ: Склад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7E115F-4222-4488-BC11-2F2A498EEAA9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ДЦ ПОД УПРАВЛЕНИЕМ КАНДИДАТА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1" name="Picture 2" descr="Zeekr Logo, HD Png, Brand Overview">
            <a:extLst>
              <a:ext uri="{FF2B5EF4-FFF2-40B4-BE49-F238E27FC236}">
                <a16:creationId xmlns:a16="http://schemas.microsoft.com/office/drawing/2014/main" id="{BDD3E1D4-25B4-4EB6-A197-347E7F90F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1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ИНВЕСТИЦИИ И ОБОРОТНЫЙ КАПИТАЛ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83F56884-809B-4018-9558-FA50B62F6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685677"/>
              </p:ext>
            </p:extLst>
          </p:nvPr>
        </p:nvGraphicFramePr>
        <p:xfrm>
          <a:off x="337034" y="692696"/>
          <a:ext cx="11159680" cy="2499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058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0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0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Инвестиции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Официальное письмо и банка</a:t>
                      </a:r>
                      <a:endParaRPr lang="en-US" sz="12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Копия предоставляется отдельно </a:t>
                      </a:r>
                    </a:p>
                    <a:p>
                      <a:pPr algn="ctr"/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Договор кредитования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</a:t>
                      </a:r>
                    </a:p>
                    <a:p>
                      <a:pPr algn="ct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Баланс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Отчет о прибылях и убытках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Источник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тип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(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Собственные</a:t>
                      </a: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Заемные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Сумма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Тыс. тг.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Название Банка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Ставка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Дата погашения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Мес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Год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Комментарии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: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906CBBF3-119B-4E66-BAF1-EFB909933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216440"/>
              </p:ext>
            </p:extLst>
          </p:nvPr>
        </p:nvGraphicFramePr>
        <p:xfrm>
          <a:off x="337034" y="3429000"/>
          <a:ext cx="11159680" cy="2499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058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0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0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Оборотный капитал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Официальное письмо и банка</a:t>
                      </a:r>
                      <a:endParaRPr lang="en-US" sz="12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endParaRPr lang="en-US" sz="12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Копия предоставляется отдельно </a:t>
                      </a:r>
                    </a:p>
                    <a:p>
                      <a:pPr algn="ctr"/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Договор кредитования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</a:t>
                      </a:r>
                    </a:p>
                    <a:p>
                      <a:pPr algn="ct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Баланс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Отчет о прибылях и убытках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Источник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тип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(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Собственные</a:t>
                      </a: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Заемные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Сумма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Тыс. тг.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Название Банка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Ставка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Дата погашения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Мес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Год</a:t>
                      </a: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Комментарии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: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1" name="Picture 2" descr="Zeekr Logo, HD Png, Brand Overview">
            <a:extLst>
              <a:ext uri="{FF2B5EF4-FFF2-40B4-BE49-F238E27FC236}">
                <a16:creationId xmlns:a16="http://schemas.microsoft.com/office/drawing/2014/main" id="{57506249-C683-4DF8-B543-04C7F0041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401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ВЛАДЕЛЬЦЫ БИЗНЕСА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B454D27F-95FC-4BA8-815F-F2278A0FC9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848174"/>
              </p:ext>
            </p:extLst>
          </p:nvPr>
        </p:nvGraphicFramePr>
        <p:xfrm>
          <a:off x="378452" y="674290"/>
          <a:ext cx="11213468" cy="55094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442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6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4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7768"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Текущий бизнес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Новое ТОО для ведения дилерства </a:t>
                      </a:r>
                      <a:r>
                        <a:rPr lang="en-US" sz="1200" b="1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Zeekr</a:t>
                      </a:r>
                      <a:endParaRPr lang="ru-RU" sz="1200" b="1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Персона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A,</a:t>
                      </a:r>
                    </a:p>
                    <a:p>
                      <a:pPr algn="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Имя владельца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Доля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%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027">
                <a:tc>
                  <a:txBody>
                    <a:bodyPr/>
                    <a:lstStyle/>
                    <a:p>
                      <a:pPr algn="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Персона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</a:t>
                      </a:r>
                    </a:p>
                    <a:p>
                      <a:pPr algn="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Имя владельца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, </a:t>
                      </a:r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Доля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%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421">
                <a:tc>
                  <a:txBody>
                    <a:bodyPr/>
                    <a:lstStyle/>
                    <a:p>
                      <a:pPr algn="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Структура холдинга</a:t>
                      </a:r>
                      <a:endParaRPr lang="en-US" sz="12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r"/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200" b="0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ru-RU" sz="12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132">
                <a:tc gridSpan="3"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Комментарии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: 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" name="Picture 2" descr="Zeekr Logo, HD Png, Brand Overview">
            <a:extLst>
              <a:ext uri="{FF2B5EF4-FFF2-40B4-BE49-F238E27FC236}">
                <a16:creationId xmlns:a16="http://schemas.microsoft.com/office/drawing/2014/main" id="{CA2FAB93-8200-4104-B65A-C0CAD4CCC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330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ИНФОРМАЦИЯ О ВЛАДЕЛЬЦЕ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 СТАТУС ОБЪЕКТА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38CB890E-376C-42F4-B081-DC037E36A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845880"/>
              </p:ext>
            </p:extLst>
          </p:nvPr>
        </p:nvGraphicFramePr>
        <p:xfrm>
          <a:off x="337034" y="745409"/>
          <a:ext cx="11123821" cy="169411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146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7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517">
                <a:tc>
                  <a:txBody>
                    <a:bodyPr/>
                    <a:lstStyle/>
                    <a:p>
                      <a:pPr algn="l"/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Владелец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697">
                <a:tc>
                  <a:txBody>
                    <a:bodyPr/>
                    <a:lstStyle/>
                    <a:p>
                      <a:pPr algn="l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Имя</a:t>
                      </a:r>
                      <a:endParaRPr lang="en-US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697">
                <a:tc>
                  <a:txBody>
                    <a:bodyPr/>
                    <a:lstStyle/>
                    <a:p>
                      <a:pPr algn="l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Дата Рождения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697">
                <a:tc>
                  <a:txBody>
                    <a:bodyPr/>
                    <a:lstStyle/>
                    <a:p>
                      <a:pPr algn="l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Образование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697">
                <a:tc>
                  <a:txBody>
                    <a:bodyPr/>
                    <a:lstStyle/>
                    <a:p>
                      <a:pPr algn="l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Семейное положение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697">
                <a:tc>
                  <a:txBody>
                    <a:bodyPr/>
                    <a:lstStyle/>
                    <a:p>
                      <a:pPr algn="l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Хобби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F31E9202-3417-4C76-B4CB-F4F83067A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079698"/>
              </p:ext>
            </p:extLst>
          </p:nvPr>
        </p:nvGraphicFramePr>
        <p:xfrm>
          <a:off x="337034" y="2618771"/>
          <a:ext cx="11123819" cy="364034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64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7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4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6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113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3116">
                <a:tc>
                  <a:txBody>
                    <a:bodyPr/>
                    <a:lstStyle/>
                    <a:p>
                      <a:pPr algn="l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Статус</a:t>
                      </a:r>
                      <a:endParaRPr lang="en-US" sz="10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собст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endParaRPr lang="ru-RU" sz="1000" b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аренда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Стоимость 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Тыс. тг.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 </a:t>
                      </a:r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или</a:t>
                      </a:r>
                      <a:endParaRPr lang="en-US" sz="10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Условия аренды </a:t>
                      </a:r>
                    </a:p>
                    <a:p>
                      <a:pPr algn="ctr"/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длительность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Период </a:t>
                      </a:r>
                    </a:p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строительства</a:t>
                      </a:r>
                      <a:endParaRPr lang="en-US" sz="10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мес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год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Требуемые </a:t>
                      </a:r>
                    </a:p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инвестиции</a:t>
                      </a:r>
                    </a:p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Тыс. тг.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Соседство с </a:t>
                      </a:r>
                    </a:p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другими </a:t>
                      </a:r>
                    </a:p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брендами</a:t>
                      </a:r>
                      <a:endParaRPr lang="ru-RU" sz="1000" b="1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Юр. статус</a:t>
                      </a:r>
                      <a:endParaRPr lang="en-US" sz="10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проблемы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/</a:t>
                      </a:r>
                      <a:r>
                        <a:rPr lang="ru-RU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залог</a:t>
                      </a:r>
                      <a:r>
                        <a:rPr lang="en-US" sz="1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257">
                <a:tc>
                  <a:txBody>
                    <a:bodyPr/>
                    <a:lstStyle/>
                    <a:p>
                      <a:pPr algn="l"/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Временное решение</a:t>
                      </a:r>
                      <a:endParaRPr lang="en-US" sz="10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l"/>
                      <a:r>
                        <a:rPr lang="en-US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</a:t>
                      </a:r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если применимо</a:t>
                      </a:r>
                      <a:r>
                        <a:rPr lang="en-US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</a:t>
                      </a:r>
                      <a:endParaRPr lang="ru-RU" sz="10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2257">
                <a:tc>
                  <a:txBody>
                    <a:bodyPr/>
                    <a:lstStyle/>
                    <a:p>
                      <a:pPr algn="l"/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Постоянное решение</a:t>
                      </a:r>
                      <a:endParaRPr lang="ru-RU" sz="10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4886">
                <a:tc>
                  <a:txBody>
                    <a:bodyPr/>
                    <a:lstStyle/>
                    <a:p>
                      <a:pPr algn="l"/>
                      <a:r>
                        <a:rPr lang="ru-RU" sz="10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Земля</a:t>
                      </a:r>
                      <a:endParaRPr lang="ru-RU" sz="10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302">
                <a:tc gridSpan="7">
                  <a:txBody>
                    <a:bodyPr/>
                    <a:lstStyle/>
                    <a:p>
                      <a:pPr algn="l"/>
                      <a:r>
                        <a:rPr lang="ru-RU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Комментарии</a:t>
                      </a:r>
                      <a:r>
                        <a:rPr lang="en-US" sz="10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: </a:t>
                      </a:r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Picture 2" descr="Zeekr Logo, HD Png, Brand Overview">
            <a:extLst>
              <a:ext uri="{FF2B5EF4-FFF2-40B4-BE49-F238E27FC236}">
                <a16:creationId xmlns:a16="http://schemas.microsoft.com/office/drawing/2014/main" id="{7B476640-338A-40ED-B667-936DBC8B0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617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СПИСОК ДОПОЛНИТЕЛЬНЫХ ДОКУМЕНТОВ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3A3543E3-C9E1-4FB6-8B5E-CEB8275D5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722529"/>
              </p:ext>
            </p:extLst>
          </p:nvPr>
        </p:nvGraphicFramePr>
        <p:xfrm>
          <a:off x="412775" y="798736"/>
          <a:ext cx="10883464" cy="451478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01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7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4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0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Материалы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Информация предоставлены 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Да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Нет</a:t>
                      </a:r>
                      <a:r>
                        <a:rPr lang="en-US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352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Устав компании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Сертификат о </a:t>
                      </a:r>
                      <a:r>
                        <a:rPr lang="ru-RU" sz="1200" b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гос</a:t>
                      </a:r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регистрации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Сертификат о постановке НДС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Документ подтверждающий право владения участком/ зданием 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Протокол собрания об избрании первого руководителя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Приказ о назначении главного бухгалтера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Финансовый отчет за прошлый год и квартал 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5605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12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200" b="1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Копии удостоверений личности владельцев и первого руководителя</a:t>
                      </a:r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0" i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" name="Picture 2" descr="Zeekr Logo, HD Png, Brand Overview">
            <a:extLst>
              <a:ext uri="{FF2B5EF4-FFF2-40B4-BE49-F238E27FC236}">
                <a16:creationId xmlns:a16="http://schemas.microsoft.com/office/drawing/2014/main" id="{A823A86F-627E-40BF-B109-7975B6471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35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0084AE04-985C-44FD-9E54-93FF5E0621EB}"/>
              </a:ext>
            </a:extLst>
          </p:cNvPr>
          <p:cNvGraphicFramePr>
            <a:graphicFrameLocks noGrp="1"/>
          </p:cNvGraphicFramePr>
          <p:nvPr/>
        </p:nvGraphicFramePr>
        <p:xfrm>
          <a:off x="477520" y="1714152"/>
          <a:ext cx="10302240" cy="33078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7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НАЗВАНИЕ КОМПАНИИ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ru-RU" sz="1400" b="1" i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ЮРИДИЧЕСКИЙ АДРЕС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ФАКТИЧЕСКИЙ АДРЕС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US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МЕСТОНАХОЖДЕНИЕ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ПРЕДЛАГАЕМОГО ШОУРУМА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4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ПОСТОЯННЫЙ ДЦ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МЕСТОНАХОЖДЕНИЕ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ПРЕДЛАГАЕМОГО ШОУРУМА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 </a:t>
                      </a:r>
                      <a:endParaRPr lang="ru-RU" sz="1400" b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ВРЕМЕННЫЙ ДЦ 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ЕСЛИ ПРИМЕНИМО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307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ДАТА ЗАЯВКИ</a:t>
                      </a:r>
                      <a:r>
                        <a:rPr lang="en-US" sz="14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400" b="1" i="1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ru-RU" sz="1400" b="0" i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06275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ДАННЫЕ КАНДИДАТА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050" name="Picture 2" descr="Zeekr Logo, HD Png, Brand Overview">
            <a:extLst>
              <a:ext uri="{FF2B5EF4-FFF2-40B4-BE49-F238E27FC236}">
                <a16:creationId xmlns:a16="http://schemas.microsoft.com/office/drawing/2014/main" id="{1AE6132A-018E-432B-AEB4-3FDB8A06F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53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2079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КАРТА ГОРОДА И ОСНОВНЫЕ ТОЧКИ ПРИТЯЖЕНИЯ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8EB11D0-0875-4301-AB43-E105B3EF1497}"/>
              </a:ext>
            </a:extLst>
          </p:cNvPr>
          <p:cNvSpPr/>
          <p:nvPr/>
        </p:nvSpPr>
        <p:spPr>
          <a:xfrm>
            <a:off x="337034" y="705908"/>
            <a:ext cx="2899652" cy="525609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Точки притяжения</a:t>
            </a:r>
            <a:r>
              <a:rPr kumimoji="1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kumimoji="1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1" lang="ru-RU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крупные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торговые центры, дилерские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предприятия, крупные магистрали со значительным трафиком и т.п.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Их значимость прописать ниже: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F05C1D7-487C-4031-A8EA-2408737481F8}"/>
              </a:ext>
            </a:extLst>
          </p:cNvPr>
          <p:cNvSpPr/>
          <p:nvPr/>
        </p:nvSpPr>
        <p:spPr>
          <a:xfrm>
            <a:off x="3338286" y="705907"/>
            <a:ext cx="8635999" cy="5256098"/>
          </a:xfrm>
          <a:prstGeom prst="rect">
            <a:avLst/>
          </a:prstGeom>
          <a:noFill/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Карта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(на карте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обозначить расположение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потенциального ДЦ и точки притяжения)</a:t>
            </a:r>
            <a:endParaRPr lang="ru-KZ" sz="10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ECEB581-BC97-4E81-97CA-C18875ED0834}"/>
              </a:ext>
            </a:extLst>
          </p:cNvPr>
          <p:cNvSpPr/>
          <p:nvPr/>
        </p:nvSpPr>
        <p:spPr>
          <a:xfrm>
            <a:off x="337034" y="6037936"/>
            <a:ext cx="11637251" cy="465917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900" b="1" dirty="0">
                <a:solidFill>
                  <a:schemeClr val="tx1"/>
                </a:solidFill>
              </a:rPr>
              <a:t>Комментарии:</a:t>
            </a:r>
            <a:endParaRPr lang="ru-RU" sz="900" dirty="0">
              <a:solidFill>
                <a:schemeClr val="tx1"/>
              </a:solidFill>
            </a:endParaRPr>
          </a:p>
        </p:txBody>
      </p:sp>
      <p:pic>
        <p:nvPicPr>
          <p:cNvPr id="12" name="Picture 2" descr="Zeekr Logo, HD Png, Brand Overview">
            <a:extLst>
              <a:ext uri="{FF2B5EF4-FFF2-40B4-BE49-F238E27FC236}">
                <a16:creationId xmlns:a16="http://schemas.microsoft.com/office/drawing/2014/main" id="{301BCDF1-A35C-4095-A3A5-6E6B5BCEA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30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ИНФОРМАЦИЯ ПРО </a:t>
            </a:r>
            <a:r>
              <a:rPr lang="ru-RU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ПРЕДЛАГАЕМЫЙ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C2E661F-4F26-40CF-8559-DCA5195C68BC}"/>
              </a:ext>
            </a:extLst>
          </p:cNvPr>
          <p:cNvSpPr/>
          <p:nvPr/>
        </p:nvSpPr>
        <p:spPr>
          <a:xfrm>
            <a:off x="337034" y="705908"/>
            <a:ext cx="2899652" cy="525609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Земельный участок, м2: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u="sng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Парковочные места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отображаются поштучно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Парковочные места: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Тест-драйв: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Парковка персонал: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Парковка сервисной зоны: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Парковка склада новых авто: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D58EE4F-A1B9-42AA-A94C-00E3D8CF94D6}"/>
              </a:ext>
            </a:extLst>
          </p:cNvPr>
          <p:cNvSpPr/>
          <p:nvPr/>
        </p:nvSpPr>
        <p:spPr>
          <a:xfrm>
            <a:off x="3338286" y="705907"/>
            <a:ext cx="8635999" cy="5256098"/>
          </a:xfrm>
          <a:prstGeom prst="rect">
            <a:avLst/>
          </a:prstGeom>
          <a:noFill/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План территории.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На генплане участка необходимо указать все линейные размеры и расстояние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до главной дороги, заполнить таблицу экспликации с  указанием площадей.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Указываются ВСЕ здания и площади (включая ДЦ и площади других брендов, если такие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</a:rPr>
              <a:t>присутствуют на участке). Зоны </a:t>
            </a:r>
            <a:r>
              <a:rPr lang="en-US" sz="1000" dirty="0">
                <a:solidFill>
                  <a:schemeClr val="tx1"/>
                </a:solidFill>
              </a:rPr>
              <a:t>ZEEKR</a:t>
            </a:r>
            <a:r>
              <a:rPr lang="ru-RU" sz="1000" dirty="0">
                <a:solidFill>
                  <a:schemeClr val="tx1"/>
                </a:solidFill>
              </a:rPr>
              <a:t> обозначаются графически. </a:t>
            </a:r>
            <a:endParaRPr lang="ru-KZ" sz="10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480030F-36DC-4E39-983C-3EBED9384D7B}"/>
              </a:ext>
            </a:extLst>
          </p:cNvPr>
          <p:cNvSpPr/>
          <p:nvPr/>
        </p:nvSpPr>
        <p:spPr>
          <a:xfrm>
            <a:off x="337034" y="6037936"/>
            <a:ext cx="11637251" cy="465917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900" b="1" dirty="0">
                <a:solidFill>
                  <a:schemeClr val="tx1"/>
                </a:solidFill>
              </a:rPr>
              <a:t>Комментарии:</a:t>
            </a:r>
            <a:endParaRPr lang="ru-RU" sz="900" dirty="0">
              <a:solidFill>
                <a:schemeClr val="tx1"/>
              </a:solidFill>
            </a:endParaRPr>
          </a:p>
        </p:txBody>
      </p:sp>
      <p:pic>
        <p:nvPicPr>
          <p:cNvPr id="12" name="Picture 2" descr="Zeekr Logo, HD Png, Brand Overview">
            <a:extLst>
              <a:ext uri="{FF2B5EF4-FFF2-40B4-BE49-F238E27FC236}">
                <a16:creationId xmlns:a16="http://schemas.microsoft.com/office/drawing/2014/main" id="{4B8DC936-09B9-4966-A20E-381FD2B4A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45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C2E661F-4F26-40CF-8559-DCA5195C68BC}"/>
              </a:ext>
            </a:extLst>
          </p:cNvPr>
          <p:cNvSpPr/>
          <p:nvPr/>
        </p:nvSpPr>
        <p:spPr>
          <a:xfrm>
            <a:off x="337034" y="705908"/>
            <a:ext cx="2899652" cy="525609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Салон,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Выставочная площадь,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Высота потолков, м: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Клиентская зона,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Серви</a:t>
            </a:r>
            <a:r>
              <a:rPr kumimoji="1" lang="ru-RU" sz="12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сная</a:t>
            </a: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зона,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Высота потолков, м: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Кол-во подъемников, </a:t>
            </a:r>
            <a:r>
              <a:rPr kumimoji="1" lang="ru-RU" sz="12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шт</a:t>
            </a: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Склад,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Технические помещения,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Кузовной, м2: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D58EE4F-A1B9-42AA-A94C-00E3D8CF94D6}"/>
              </a:ext>
            </a:extLst>
          </p:cNvPr>
          <p:cNvSpPr/>
          <p:nvPr/>
        </p:nvSpPr>
        <p:spPr>
          <a:xfrm>
            <a:off x="3338286" y="705907"/>
            <a:ext cx="8635999" cy="5256098"/>
          </a:xfrm>
          <a:prstGeom prst="rect">
            <a:avLst/>
          </a:prstGeom>
          <a:noFill/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"/>
                <a:ea typeface="맑은 고딕"/>
                <a:cs typeface="+mn-cs"/>
              </a:rPr>
              <a:t>Схема автосалона </a:t>
            </a:r>
            <a:endParaRPr kumimoji="0" lang="ru-KZ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480030F-36DC-4E39-983C-3EBED9384D7B}"/>
              </a:ext>
            </a:extLst>
          </p:cNvPr>
          <p:cNvSpPr/>
          <p:nvPr/>
        </p:nvSpPr>
        <p:spPr>
          <a:xfrm>
            <a:off x="337034" y="6037936"/>
            <a:ext cx="11637251" cy="465917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oto Sans"/>
                <a:ea typeface="맑은 고딕"/>
                <a:cs typeface="+mn-cs"/>
              </a:rPr>
              <a:t>Комментарии: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4C683C2-A855-4230-8A0D-9D7E11E0A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105728" y="345572"/>
            <a:ext cx="5101113" cy="603295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CE1A81E-3578-4072-9ECD-BC89EA57A642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ИНФОРМАЦИЯ ПРО </a:t>
            </a:r>
            <a:r>
              <a:rPr lang="ru-RU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ПРЕДЛАГАЕМЫЙ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18" name="Picture 2" descr="Zeekr Logo, HD Png, Brand Overview">
            <a:extLst>
              <a:ext uri="{FF2B5EF4-FFF2-40B4-BE49-F238E27FC236}">
                <a16:creationId xmlns:a16="http://schemas.microsoft.com/office/drawing/2014/main" id="{AAA5A36A-E8BC-4959-B97F-DA7E28DA5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27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ПОТЕНЦИАЛЬНОГО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Вид на фасад ДЦ и прилегающую территорию</a:t>
            </a:r>
            <a:endParaRPr lang="ru-KZ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на противоположную сторону улицы 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13" name="Picture 2" descr="Zeekr Logo, HD Png, Brand Overview">
            <a:extLst>
              <a:ext uri="{FF2B5EF4-FFF2-40B4-BE49-F238E27FC236}">
                <a16:creationId xmlns:a16="http://schemas.microsoft.com/office/drawing/2014/main" id="{B90BCEB2-5FD4-44B3-AA56-747550AE2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50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ПОТЕНЦИАЛЬНОГО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справа от ДЦ (прилегающая территория)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слева от ДЦ (прилегающая территория)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0" name="Picture 2" descr="Zeekr Logo, HD Png, Brand Overview">
            <a:extLst>
              <a:ext uri="{FF2B5EF4-FFF2-40B4-BE49-F238E27FC236}">
                <a16:creationId xmlns:a16="http://schemas.microsoft.com/office/drawing/2014/main" id="{BF591121-48DB-48C6-BE3D-75A36ECCF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558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ПОТЕНЦИАЛЬНОГО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Вид внутри ДЦ. Размер, м2: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Сервисная зона. </a:t>
            </a:r>
            <a:r>
              <a:rPr lang="ru-RU" sz="1200" dirty="0">
                <a:latin typeface="Noto Sans"/>
                <a:ea typeface="맑은 고딕"/>
              </a:rPr>
              <a:t>Размер, м2: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4" name="Picture 2" descr="Zeekr Logo, HD Png, Brand Overview">
            <a:extLst>
              <a:ext uri="{FF2B5EF4-FFF2-40B4-BE49-F238E27FC236}">
                <a16:creationId xmlns:a16="http://schemas.microsoft.com/office/drawing/2014/main" id="{5897DDEC-4204-4B15-9C2E-71F188B97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520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9233582-08AB-4036-9590-AC9BE543A5BE}"/>
              </a:ext>
            </a:extLst>
          </p:cNvPr>
          <p:cNvSpPr txBox="1"/>
          <p:nvPr/>
        </p:nvSpPr>
        <p:spPr>
          <a:xfrm>
            <a:off x="337034" y="118912"/>
            <a:ext cx="11651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ФОТОГРАФИИ ПОТЕНЦИАЛЬНОГО ДЦ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5C5A96C-1E2C-4B54-A965-D6678206AF83}"/>
              </a:ext>
            </a:extLst>
          </p:cNvPr>
          <p:cNvSpPr/>
          <p:nvPr/>
        </p:nvSpPr>
        <p:spPr>
          <a:xfrm>
            <a:off x="302119" y="722270"/>
            <a:ext cx="5760000" cy="5437237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7332B7-1BB8-4D06-A746-4B8EE2112356}"/>
              </a:ext>
            </a:extLst>
          </p:cNvPr>
          <p:cNvSpPr/>
          <p:nvPr/>
        </p:nvSpPr>
        <p:spPr>
          <a:xfrm>
            <a:off x="6129883" y="722264"/>
            <a:ext cx="5760000" cy="5437236"/>
          </a:xfrm>
          <a:prstGeom prst="rect">
            <a:avLst/>
          </a:prstGeom>
          <a:noFill/>
          <a:ln w="28575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853BEC-F020-4E01-B8BB-22BC56BA30B5}"/>
              </a:ext>
            </a:extLst>
          </p:cNvPr>
          <p:cNvSpPr txBox="1"/>
          <p:nvPr/>
        </p:nvSpPr>
        <p:spPr>
          <a:xfrm>
            <a:off x="302120" y="6219742"/>
            <a:ext cx="57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Склад. Размер, м2: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37C582-D8BD-48E4-A649-29644014C72A}"/>
              </a:ext>
            </a:extLst>
          </p:cNvPr>
          <p:cNvSpPr txBox="1"/>
          <p:nvPr/>
        </p:nvSpPr>
        <p:spPr>
          <a:xfrm>
            <a:off x="6129881" y="6219742"/>
            <a:ext cx="57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Noto Sans"/>
                <a:ea typeface="맑은 고딕"/>
                <a:cs typeface="+mn-cs"/>
              </a:rPr>
              <a:t>Кузовная. Размер, м2:</a:t>
            </a:r>
            <a:endParaRPr kumimoji="0" lang="ru-KZ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/>
              <a:ea typeface="맑은 고딕"/>
              <a:cs typeface="+mn-cs"/>
            </a:endParaRPr>
          </a:p>
        </p:txBody>
      </p:sp>
      <p:pic>
        <p:nvPicPr>
          <p:cNvPr id="20" name="Picture 2" descr="Zeekr Logo, HD Png, Brand Overview">
            <a:extLst>
              <a:ext uri="{FF2B5EF4-FFF2-40B4-BE49-F238E27FC236}">
                <a16:creationId xmlns:a16="http://schemas.microsoft.com/office/drawing/2014/main" id="{5642FA79-42A5-4E82-8F7D-BF2F67C9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402" y="61335"/>
            <a:ext cx="1706370" cy="51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8908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23medic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44B1D8"/>
      </a:accent1>
      <a:accent2>
        <a:srgbClr val="63BDC9"/>
      </a:accent2>
      <a:accent3>
        <a:srgbClr val="8CB9D4"/>
      </a:accent3>
      <a:accent4>
        <a:srgbClr val="82A3B8"/>
      </a:accent4>
      <a:accent5>
        <a:srgbClr val="75BDA7"/>
      </a:accent5>
      <a:accent6>
        <a:srgbClr val="2683C6"/>
      </a:accent6>
      <a:hlink>
        <a:srgbClr val="6B9F25"/>
      </a:hlink>
      <a:folHlink>
        <a:srgbClr val="9F6715"/>
      </a:folHlink>
    </a:clrScheme>
    <a:fontScheme name="사용자 지정 578">
      <a:majorFont>
        <a:latin typeface="Noto Sans"/>
        <a:ea typeface="맑은 고딕"/>
        <a:cs typeface=""/>
      </a:majorFont>
      <a:minorFont>
        <a:latin typeface="Noto Sans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1596</Words>
  <Application>Microsoft Office PowerPoint</Application>
  <PresentationFormat>Широкоэкранный</PresentationFormat>
  <Paragraphs>339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맑은 고딕</vt:lpstr>
      <vt:lpstr>Arial</vt:lpstr>
      <vt:lpstr>Arial Narrow</vt:lpstr>
      <vt:lpstr>Calibri</vt:lpstr>
      <vt:lpstr>Noto Sans</vt:lpstr>
      <vt:lpstr>Open sans</vt:lpstr>
      <vt:lpstr>1_Office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Viktor Raimbaev</dc:creator>
  <cp:lastModifiedBy>Орлов Николай</cp:lastModifiedBy>
  <cp:revision>71</cp:revision>
  <dcterms:created xsi:type="dcterms:W3CDTF">2024-04-09T06:10:04Z</dcterms:created>
  <dcterms:modified xsi:type="dcterms:W3CDTF">2024-10-04T14:30:43Z</dcterms:modified>
</cp:coreProperties>
</file>